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sldIdLst>
    <p:sldId id="256" r:id="rId2"/>
    <p:sldId id="282" r:id="rId3"/>
    <p:sldId id="272" r:id="rId4"/>
    <p:sldId id="283" r:id="rId5"/>
    <p:sldId id="273" r:id="rId6"/>
    <p:sldId id="274" r:id="rId7"/>
    <p:sldId id="275" r:id="rId8"/>
    <p:sldId id="276" r:id="rId9"/>
    <p:sldId id="277" r:id="rId10"/>
    <p:sldId id="27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CC"/>
    <a:srgbClr val="008000"/>
    <a:srgbClr val="FF99FF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337" autoAdjust="0"/>
  </p:normalViewPr>
  <p:slideViewPr>
    <p:cSldViewPr>
      <p:cViewPr varScale="1">
        <p:scale>
          <a:sx n="96" d="100"/>
          <a:sy n="96" d="100"/>
        </p:scale>
        <p:origin x="-426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71A8F-C2FF-4C81-8BEA-6277E66A9515}" type="datetimeFigureOut">
              <a:rPr lang="ru-RU" smtClean="0"/>
              <a:pPr>
                <a:defRPr/>
              </a:pPr>
              <a:t>11.03.2023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E3D0F-8E19-4E06-8A9A-DCE010E94AF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1CFC13-09F0-4263-B875-1248DFDADCF6}" type="datetimeFigureOut">
              <a:rPr lang="ru-RU" smtClean="0"/>
              <a:pPr>
                <a:defRPr/>
              </a:pPr>
              <a:t>11.03.2023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8033A-80E5-4E12-9205-125380587E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254FDD-DCCE-41A1-AD58-61A9272D3112}" type="datetimeFigureOut">
              <a:rPr lang="ru-RU" smtClean="0"/>
              <a:pPr>
                <a:defRPr/>
              </a:pPr>
              <a:t>11.03.2023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E3D04-D506-447D-B781-B42713A5477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99D261-A623-4E26-9BDF-632B59540248}" type="datetimeFigureOut">
              <a:rPr lang="ru-RU" smtClean="0"/>
              <a:pPr>
                <a:defRPr/>
              </a:pPr>
              <a:t>11.03.2023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AA0BD-332A-4BA8-A904-683CACDAA34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5EE627-5035-4964-9AB2-9538E183F019}" type="datetimeFigureOut">
              <a:rPr lang="ru-RU" smtClean="0"/>
              <a:pPr>
                <a:defRPr/>
              </a:pPr>
              <a:t>11.03.2023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787F3-CC96-4B99-86A4-A9B819DC5E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4BCFE2-AAEC-4F8B-B8A9-422BA8F5AECA}" type="datetimeFigureOut">
              <a:rPr lang="ru-RU" smtClean="0"/>
              <a:pPr>
                <a:defRPr/>
              </a:pPr>
              <a:t>11.03.2023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903FA-E548-4C3D-BC13-A1A8691C3D4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77E135-A28A-4F01-9596-0CEA453357F7}" type="datetimeFigureOut">
              <a:rPr lang="ru-RU" smtClean="0"/>
              <a:pPr>
                <a:defRPr/>
              </a:pPr>
              <a:t>11.03.2023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DB69B-2294-46C3-9DB2-41C01A0B9C5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4D4117-7E9A-4CB1-AA5B-9B8FC9870D71}" type="datetimeFigureOut">
              <a:rPr lang="ru-RU" smtClean="0"/>
              <a:pPr>
                <a:defRPr/>
              </a:pPr>
              <a:t>11.03.2023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FF593-6ED2-49FA-9CD2-CD48DF197E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BC029E-708B-4173-9458-1E055E826CDA}" type="datetimeFigureOut">
              <a:rPr lang="ru-RU" smtClean="0"/>
              <a:pPr>
                <a:defRPr/>
              </a:pPr>
              <a:t>11.03.2023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22108-CC2A-4BAE-945E-A693E491C29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2BD79-3CD7-493F-805C-2C83A23486D6}" type="datetimeFigureOut">
              <a:rPr lang="ru-RU" smtClean="0"/>
              <a:pPr>
                <a:defRPr/>
              </a:pPr>
              <a:t>11.03.2023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3CF2B-24E2-47C0-8D45-062B9CEDE64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FD1CF-1568-42EB-BB64-7020084A2E58}" type="datetimeFigureOut">
              <a:rPr lang="ru-RU" smtClean="0"/>
              <a:pPr>
                <a:defRPr/>
              </a:pPr>
              <a:t>11.03.2023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7243F-B45D-4D8C-9EF5-0D28F544EE0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B02964-CFE4-42A7-90DD-031ED694F26E}" type="datetimeFigureOut">
              <a:rPr lang="ru-RU" smtClean="0"/>
              <a:pPr>
                <a:defRPr/>
              </a:pPr>
              <a:t>11.03.2023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3944B3-958D-48F0-8F99-5A993CBA813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C:\Documents and Settings\саша\Рабочий стол\сканированное для конкурса\7e1dbcd2ca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08563" y="69937313"/>
            <a:ext cx="942975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3" descr="C:\Documents and Settings\саша\Рабочий стол\сканированное для конкурса\7e1dbcd2ca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60963" y="70089713"/>
            <a:ext cx="942975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7" descr="C:\Documents and Settings\саша\Рабочий стол\сканированное для конкурса\7e1dbcd2ca5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одзаголовок 13"/>
          <p:cNvSpPr>
            <a:spLocks noGrp="1"/>
          </p:cNvSpPr>
          <p:nvPr>
            <p:ph type="subTitle" idx="4294967295"/>
          </p:nvPr>
        </p:nvSpPr>
        <p:spPr>
          <a:xfrm>
            <a:off x="428625" y="714375"/>
            <a:ext cx="8715375" cy="4924425"/>
          </a:xfrm>
        </p:spPr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36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36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Нетрадиционные </a:t>
            </a:r>
            <a:endParaRPr lang="en-US" sz="36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способы рисования у детей дошкольного возраста.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4941168"/>
            <a:ext cx="432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itchFamily="2" charset="0"/>
              </a:rPr>
              <a:t>Воспитатель: </a:t>
            </a:r>
          </a:p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itchFamily="2" charset="0"/>
              </a:rPr>
              <a:t>Мизикова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itchFamily="2" charset="0"/>
              </a:rPr>
              <a:t>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itchFamily="2" charset="0"/>
              </a:rPr>
              <a:t>Ирина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itchFamily="2" charset="0"/>
              </a:rPr>
              <a:t>Петровна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C:\Documents and Settings\саша\Рабочий стол\сканированное для конкурса\7e1dbcd2ca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08563" y="69937313"/>
            <a:ext cx="942975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 descr="C:\Documents and Settings\саша\Рабочий стол\сканированное для конкурса\7e1dbcd2ca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60963" y="70089713"/>
            <a:ext cx="942975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7" descr="C:\Documents and Settings\саша\Рабочий стол\сканированное для конкурса\7e1dbcd2ca5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5" y="500063"/>
          <a:ext cx="8858250" cy="5500689"/>
        </p:xfrm>
        <a:graphic>
          <a:graphicData uri="http://schemas.openxmlformats.org/drawingml/2006/table">
            <a:tbl>
              <a:tblPr/>
              <a:tblGrid>
                <a:gridCol w="4429125"/>
                <a:gridCol w="4429125"/>
              </a:tblGrid>
              <a:tr h="8953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– РИСОВАНИЕ ПОРОЛОНОМ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41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с 4 лет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МАТЕРИАЛЫ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0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Оттиск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Кусок поролоновой губки, гуашь, палитра со штемпельной подушкой.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ТЕХНИКА ВЫПОЛНЕНИЯ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5113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Прижать поролон к штемпельной подушке с краской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Нанесите оттиск на бумагу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Примечание: для изменения цвета берутся другие цвета, поролон, и штемпельная подушка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6763">
                <a:tc gridSpan="2"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 ВЫРАЗИТЕЛЬНОСТИ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Пятно, фактура, цвет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785813"/>
            <a:ext cx="9144000" cy="60721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endParaRPr lang="en-US" sz="1800" b="1" u="sng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endParaRPr lang="en-US" sz="1800" b="1" u="sng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ru-RU" sz="2400" b="1" u="sng" dirty="0" smtClean="0">
                <a:solidFill>
                  <a:srgbClr val="FF0000"/>
                </a:solidFill>
                <a:latin typeface="Comic Sans MS" pitchFamily="66" charset="0"/>
              </a:rPr>
              <a:t>Вторая младшая группа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ru-RU" sz="1800" b="1" dirty="0" smtClean="0"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sz="1800" dirty="0" smtClean="0">
                <a:ea typeface="Calibri" pitchFamily="34" charset="0"/>
                <a:cs typeface="Times New Roman" pitchFamily="18" charset="0"/>
              </a:rPr>
              <a:t>         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ru-RU" sz="900" b="1" dirty="0" smtClean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sz="1800" b="1" dirty="0" smtClean="0">
                <a:ea typeface="Calibri" pitchFamily="34" charset="0"/>
                <a:cs typeface="Times New Roman" pitchFamily="18" charset="0"/>
              </a:rPr>
              <a:t>    </a:t>
            </a:r>
            <a:endParaRPr lang="ru-RU" sz="1800" dirty="0" smtClean="0">
              <a:ea typeface="Calibri" pitchFamily="34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ru-RU" sz="1800" dirty="0" smtClean="0">
              <a:ea typeface="Calibri" pitchFamily="34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ru-RU" sz="1800" dirty="0" smtClean="0"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                         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            </a:t>
            </a:r>
            <a:r>
              <a:rPr lang="ru-RU" sz="1800" b="1" u="sng" dirty="0" smtClean="0"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ru-RU" sz="1800" b="1" dirty="0" smtClean="0">
              <a:ea typeface="Calibri" pitchFamily="34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ru-RU" sz="1800" b="1" dirty="0" smtClean="0">
              <a:ea typeface="Calibri" pitchFamily="34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ru-RU" sz="1800" b="1" dirty="0" smtClean="0">
              <a:ea typeface="Calibri" pitchFamily="34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sz="1800" b="1" dirty="0" smtClean="0">
                <a:ea typeface="Calibri" pitchFamily="34" charset="0"/>
                <a:cs typeface="Times New Roman" pitchFamily="18" charset="0"/>
              </a:rPr>
              <a:t>                                                     </a:t>
            </a:r>
            <a:endParaRPr lang="ru-RU" sz="1800" b="1" dirty="0" smtClean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800" dirty="0" smtClean="0">
                <a:ea typeface="Calibri" pitchFamily="34" charset="0"/>
                <a:cs typeface="Times New Roman" pitchFamily="18" charset="0"/>
              </a:rPr>
              <a:t>          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                       </a:t>
            </a: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214282" y="285728"/>
            <a:ext cx="85462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       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 </a:t>
            </a:r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Нетрадиционное</a:t>
            </a:r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 </a:t>
            </a:r>
            <a:r>
              <a:rPr lang="ru-RU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рисование.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14342" name="TextBox 11"/>
          <p:cNvSpPr txBox="1">
            <a:spLocks noChangeArrowheads="1"/>
          </p:cNvSpPr>
          <p:nvPr/>
        </p:nvSpPr>
        <p:spPr bwMode="auto">
          <a:xfrm>
            <a:off x="428597" y="2000240"/>
            <a:ext cx="407196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>
                <a:latin typeface="Comic Sans MS" pitchFamily="66" charset="0"/>
              </a:rPr>
              <a:t>оттиск поролоном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Comic Sans MS" pitchFamily="66" charset="0"/>
              </a:rPr>
              <a:t>рисование ватной палочкой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Comic Sans MS" pitchFamily="66" charset="0"/>
              </a:rPr>
              <a:t>оттиск листьями</a:t>
            </a:r>
          </a:p>
        </p:txBody>
      </p:sp>
      <p:sp>
        <p:nvSpPr>
          <p:cNvPr id="14343" name="TextBox 12"/>
          <p:cNvSpPr txBox="1">
            <a:spLocks noChangeArrowheads="1"/>
          </p:cNvSpPr>
          <p:nvPr/>
        </p:nvSpPr>
        <p:spPr bwMode="auto">
          <a:xfrm>
            <a:off x="4643438" y="1071546"/>
            <a:ext cx="38576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FF0000"/>
                </a:solidFill>
                <a:latin typeface="Comic Sans MS" pitchFamily="66" charset="0"/>
              </a:rPr>
              <a:t>Средняя группа</a:t>
            </a:r>
          </a:p>
        </p:txBody>
      </p:sp>
      <p:sp>
        <p:nvSpPr>
          <p:cNvPr id="14344" name="TextBox 13"/>
          <p:cNvSpPr txBox="1">
            <a:spLocks noChangeArrowheads="1"/>
          </p:cNvSpPr>
          <p:nvPr/>
        </p:nvSpPr>
        <p:spPr bwMode="auto">
          <a:xfrm>
            <a:off x="4857752" y="1785926"/>
            <a:ext cx="385765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>
                <a:latin typeface="Comic Sans MS" pitchFamily="66" charset="0"/>
              </a:rPr>
              <a:t>рисование свечой или </a:t>
            </a:r>
          </a:p>
          <a:p>
            <a:r>
              <a:rPr lang="ru-RU" sz="2000" dirty="0">
                <a:latin typeface="Comic Sans MS" pitchFamily="66" charset="0"/>
              </a:rPr>
              <a:t>восковыми мелками + акварель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Comic Sans MS" pitchFamily="66" charset="0"/>
              </a:rPr>
              <a:t>оттиск печаткой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Comic Sans MS" pitchFamily="66" charset="0"/>
              </a:rPr>
              <a:t>оттиск мятой бумагой</a:t>
            </a:r>
          </a:p>
        </p:txBody>
      </p:sp>
      <p:sp>
        <p:nvSpPr>
          <p:cNvPr id="14345" name="TextBox 15"/>
          <p:cNvSpPr txBox="1">
            <a:spLocks noChangeArrowheads="1"/>
          </p:cNvSpPr>
          <p:nvPr/>
        </p:nvSpPr>
        <p:spPr bwMode="auto">
          <a:xfrm>
            <a:off x="500063" y="3714752"/>
            <a:ext cx="26019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FF0000"/>
                </a:solidFill>
                <a:latin typeface="Comic Sans MS" pitchFamily="66" charset="0"/>
              </a:rPr>
              <a:t>Старшая группа</a:t>
            </a:r>
          </a:p>
        </p:txBody>
      </p:sp>
      <p:sp>
        <p:nvSpPr>
          <p:cNvPr id="14346" name="TextBox 17"/>
          <p:cNvSpPr txBox="1">
            <a:spLocks noChangeArrowheads="1"/>
          </p:cNvSpPr>
          <p:nvPr/>
        </p:nvSpPr>
        <p:spPr bwMode="auto">
          <a:xfrm>
            <a:off x="4643438" y="3643314"/>
            <a:ext cx="41798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FF0000"/>
                </a:solidFill>
                <a:latin typeface="Comic Sans MS" pitchFamily="66" charset="0"/>
              </a:rPr>
              <a:t>Подготовительная группа</a:t>
            </a:r>
          </a:p>
        </p:txBody>
      </p:sp>
      <p:sp>
        <p:nvSpPr>
          <p:cNvPr id="14347" name="TextBox 18"/>
          <p:cNvSpPr txBox="1">
            <a:spLocks noChangeArrowheads="1"/>
          </p:cNvSpPr>
          <p:nvPr/>
        </p:nvSpPr>
        <p:spPr bwMode="auto">
          <a:xfrm>
            <a:off x="285750" y="4286256"/>
            <a:ext cx="4500564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>
                <a:latin typeface="Comic Sans MS" pitchFamily="66" charset="0"/>
              </a:rPr>
              <a:t> монотипия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>
                <a:latin typeface="Comic Sans MS" pitchFamily="66" charset="0"/>
              </a:rPr>
              <a:t>набрызг</a:t>
            </a:r>
            <a:endParaRPr lang="ru-RU" sz="20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Comic Sans MS" pitchFamily="66" charset="0"/>
              </a:rPr>
              <a:t> оттиск поролоном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Comic Sans MS" pitchFamily="66" charset="0"/>
              </a:rPr>
              <a:t> рисование лёгкими (выдувание,</a:t>
            </a:r>
          </a:p>
          <a:p>
            <a:r>
              <a:rPr lang="ru-RU" sz="2000" dirty="0">
                <a:latin typeface="Comic Sans MS" pitchFamily="66" charset="0"/>
              </a:rPr>
              <a:t> мыльными пузырями)</a:t>
            </a:r>
          </a:p>
          <a:p>
            <a:endParaRPr lang="ru-RU" sz="2000" dirty="0">
              <a:latin typeface="Comic Sans MS" pitchFamily="66" charset="0"/>
            </a:endParaRPr>
          </a:p>
          <a:p>
            <a:endParaRPr lang="ru-RU" sz="2000" dirty="0">
              <a:latin typeface="Comic Sans MS" pitchFamily="66" charset="0"/>
            </a:endParaRPr>
          </a:p>
          <a:p>
            <a:endParaRPr lang="ru-RU" dirty="0">
              <a:latin typeface="Constantia" pitchFamily="18" charset="0"/>
            </a:endParaRPr>
          </a:p>
        </p:txBody>
      </p:sp>
      <p:sp>
        <p:nvSpPr>
          <p:cNvPr id="14348" name="TextBox 19"/>
          <p:cNvSpPr txBox="1">
            <a:spLocks noChangeArrowheads="1"/>
          </p:cNvSpPr>
          <p:nvPr/>
        </p:nvSpPr>
        <p:spPr bwMode="auto">
          <a:xfrm>
            <a:off x="5286375" y="4429132"/>
            <a:ext cx="35544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>
                <a:latin typeface="Comic Sans MS" pitchFamily="66" charset="0"/>
              </a:rPr>
              <a:t>рисование на мятой бумаге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Comic Sans MS" pitchFamily="66" charset="0"/>
              </a:rPr>
              <a:t>рисование тряпочкой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Comic Sans MS" pitchFamily="66" charset="0"/>
              </a:rPr>
              <a:t>рисование солью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Comic Sans MS" pitchFamily="66" charset="0"/>
              </a:rPr>
              <a:t>расчёсывание краски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Comic Sans MS" pitchFamily="66" charset="0"/>
              </a:rPr>
              <a:t>кляксография</a:t>
            </a:r>
            <a:r>
              <a:rPr lang="ru-RU" sz="2000" dirty="0">
                <a:latin typeface="Comic Sans MS" pitchFamily="66" charset="0"/>
              </a:rPr>
              <a:t> с ниткой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Documents and Settings\саша\Рабочий стол\сканированное для конкурса\7e1dbcd2ca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08563" y="69937313"/>
            <a:ext cx="942975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3" descr="C:\Documents and Settings\саша\Рабочий стол\сканированное для конкурса\7e1dbcd2ca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60963" y="70089713"/>
            <a:ext cx="942975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7" descr="C:\Documents and Settings\саша\Рабочий стол\сканированное для конкурса\7e1dbcd2ca5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47248" cy="1010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6600CC"/>
                </a:solidFill>
                <a:latin typeface="Comic Sans MS" pitchFamily="66" charset="0"/>
              </a:rPr>
              <a:t>Рисование мыльными пузырями</a:t>
            </a:r>
            <a:endParaRPr lang="ru-RU" dirty="0">
              <a:solidFill>
                <a:srgbClr val="6600CC"/>
              </a:solidFill>
              <a:latin typeface="Comic Sans MS" pitchFamily="66" charset="0"/>
            </a:endParaRPr>
          </a:p>
        </p:txBody>
      </p:sp>
      <p:pic>
        <p:nvPicPr>
          <p:cNvPr id="15365" name="Рисунок 5" descr="IMG_000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75" y="1857375"/>
            <a:ext cx="3786188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8" descr="IMG_0002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071938" y="1857375"/>
            <a:ext cx="4929187" cy="484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6386" name="Рисунок 2" descr="C:\Documents and Settings\саша\Рабочий стол\сканированное для конкурса\7e1dbcd2ca5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411" name="Group 27"/>
          <p:cNvGraphicFramePr>
            <a:graphicFrameLocks noGrp="1"/>
          </p:cNvGraphicFramePr>
          <p:nvPr/>
        </p:nvGraphicFramePr>
        <p:xfrm>
          <a:off x="107504" y="101902"/>
          <a:ext cx="8893621" cy="6639466"/>
        </p:xfrm>
        <a:graphic>
          <a:graphicData uri="http://schemas.openxmlformats.org/drawingml/2006/table">
            <a:tbl>
              <a:tblPr/>
              <a:tblGrid>
                <a:gridCol w="4446810"/>
                <a:gridCol w="4446811"/>
              </a:tblGrid>
              <a:tr h="61849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9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– РИСОВАНИЕ ЛЁГКИМИ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29" marR="544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73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с 5 лет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29" marR="544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7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29" marR="544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МАТЕРИАЛЫ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29" marR="544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49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Рисование мыльными пузырями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29" marR="544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Гуашь, шампунь или жидкое мыло, трубочка для коктейля, мелкая баночка (крышка от баночки), бумага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29" marR="544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82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ТЕХНИКА ВЫПОЛНЕНИЯ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29" marR="544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1174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Взять мелкую баночку, приготовить в  ней раствор из гуаши, воды и шампуня (1:1), по консистенции он должен быть, как жидкая сметана.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Опустить в смесь трубочку для коктейля, дунуть таким образом, чтобы получилась шапка из мыльных пузырей.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Взять лист бумаги, осторожно опустить его на мыльные пузыри, как бы перенося их на бумагу.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29" marR="544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4782">
                <a:tc gridSpan="2"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 ВЫРАЗИТЕЛЬНОСТИ –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Пятно, цвет.</a:t>
                      </a:r>
                    </a:p>
                  </a:txBody>
                  <a:tcPr marL="54429" marR="544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C:\Documents and Settings\саша\Рабочий стол\сканированное для конкурса\7e1dbcd2ca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08563" y="69937313"/>
            <a:ext cx="942975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3" descr="C:\Documents and Settings\саша\Рабочий стол\сканированное для конкурса\7e1dbcd2ca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60963" y="70089713"/>
            <a:ext cx="942975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7" descr="C:\Documents and Settings\саша\Рабочий стол\сканированное для конкурса\7e1dbcd2ca5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70080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6600CC"/>
                </a:solidFill>
                <a:latin typeface="Comic Sans MS" pitchFamily="66" charset="0"/>
              </a:rPr>
              <a:t>Рисование лёгкими (выдувание)</a:t>
            </a:r>
            <a:endParaRPr lang="ru-RU" dirty="0">
              <a:solidFill>
                <a:srgbClr val="6600CC"/>
              </a:solidFill>
              <a:latin typeface="Comic Sans MS" pitchFamily="66" charset="0"/>
            </a:endParaRPr>
          </a:p>
        </p:txBody>
      </p:sp>
      <p:pic>
        <p:nvPicPr>
          <p:cNvPr id="17413" name="Picture 2" descr="C:\Documents and Settings\саша\Рабочий стол\сканированное для конкурса\2011_12_12\IMG_000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75" y="1700807"/>
            <a:ext cx="4143375" cy="501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3" descr="C:\Documents and Settings\саша\Рабочий стол\сканированное для конкурса\2011_12_12\IMG_000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6313" y="1700809"/>
            <a:ext cx="4214812" cy="501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C:\Documents and Settings\саша\Рабочий стол\сканированное для конкурса\7e1dbcd2ca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08563" y="69937313"/>
            <a:ext cx="942975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" descr="C:\Documents and Settings\саша\Рабочий стол\сканированное для конкурса\7e1dbcd2ca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60963" y="70089713"/>
            <a:ext cx="942975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7" descr="C:\Documents and Settings\саша\Рабочий стол\сканированное для конкурса\7e1dbcd2ca5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62" name="Group 30"/>
          <p:cNvGraphicFramePr>
            <a:graphicFrameLocks noGrp="1"/>
          </p:cNvGraphicFramePr>
          <p:nvPr/>
        </p:nvGraphicFramePr>
        <p:xfrm>
          <a:off x="142875" y="620689"/>
          <a:ext cx="8929688" cy="5616624"/>
        </p:xfrm>
        <a:graphic>
          <a:graphicData uri="http://schemas.openxmlformats.org/drawingml/2006/table">
            <a:tbl>
              <a:tblPr/>
              <a:tblGrid>
                <a:gridCol w="4429125"/>
                <a:gridCol w="4500563"/>
              </a:tblGrid>
              <a:tr h="50150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– РИСОВАНИЕ ЛЁГКИМИ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442" marR="3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09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 -  с 5 лет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442" marR="3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0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442" marR="3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442" marR="3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6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Выдувание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442" marR="3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Гуашь, вода, шариковая ручка с тонким концом для усиления воздушной струи, бумага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442" marR="3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09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ТЕХНИКА ВЫПОЛНЕНИЯ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442" marR="3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8891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Опустить шариковую ручку в баночку с раствором набрать каплю раствора и перенесите ее на лист бумаги.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Набрать воздух в легкие и раздуть каплю: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снизу (как – будто толкая вперед)  или сверху.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ПРИМЕЧАНИЕ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если выдувать снизу, получаются разводы (ветки, деревья и т.п.)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если выдувать сверху получаются кляксы (цветы, звезды, снежинки и.т.п.)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конец трубочки не должен касаться ни бумаги, ни пятна.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442" marR="3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3630">
                <a:tc gridSpan="2"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 ВЫРАЗИТЕЛЬНОСТИ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Пятно, цвет.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442" marR="3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C:\Documents and Settings\саша\Рабочий стол\сканированное для конкурса\7e1dbcd2ca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08563" y="69937313"/>
            <a:ext cx="942975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3" descr="C:\Documents and Settings\саша\Рабочий стол\сканированное для конкурса\7e1dbcd2ca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60963" y="70089713"/>
            <a:ext cx="942975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7" descr="C:\Documents and Settings\саша\Рабочий стол\сканированное для конкурса\7e1dbcd2ca5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78581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6600CC"/>
                </a:solidFill>
                <a:latin typeface="Comic Sans MS" pitchFamily="66" charset="0"/>
              </a:rPr>
              <a:t>Рисование печаткой</a:t>
            </a:r>
            <a:endParaRPr lang="ru-RU" dirty="0">
              <a:solidFill>
                <a:srgbClr val="6600CC"/>
              </a:solidFill>
              <a:latin typeface="Comic Sans MS" pitchFamily="66" charset="0"/>
            </a:endParaRPr>
          </a:p>
        </p:txBody>
      </p:sp>
      <p:pic>
        <p:nvPicPr>
          <p:cNvPr id="19461" name="Picture 2" descr="C:\Documents and Settings\саша\Рабочий стол\сканированное для конкурса\2011_12_12\IMG_000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75" y="1214438"/>
            <a:ext cx="4357688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8" descr="IMG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3438" y="1214438"/>
            <a:ext cx="4357687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C:\Documents and Settings\саша\Рабочий стол\сканированное для конкурса\7e1dbcd2ca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08563" y="69937313"/>
            <a:ext cx="942975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 descr="C:\Documents and Settings\саша\Рабочий стол\сканированное для конкурса\7e1dbcd2ca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60963" y="70089713"/>
            <a:ext cx="942975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7" descr="C:\Documents and Settings\саша\Рабочий стол\сканированное для конкурса\7e1dbcd2ca5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5" y="116632"/>
          <a:ext cx="8858250" cy="6624736"/>
        </p:xfrm>
        <a:graphic>
          <a:graphicData uri="http://schemas.openxmlformats.org/drawingml/2006/table">
            <a:tbl>
              <a:tblPr/>
              <a:tblGrid>
                <a:gridCol w="4429125"/>
                <a:gridCol w="4429125"/>
              </a:tblGrid>
              <a:tr h="119138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– РИСОВАНИЕ ПЕЧАТКОЙ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45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 с 3 лет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4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МАТЕРИАЛЫ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80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Оттиск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Овощи (картофель, морковь, редис и т.д.), нож, одноразовая вилка, шариковая ручка или фломастер,  гуашь.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5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ТЕХНИКА ВЫПОЛНЕНИЯ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2614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Овощ разрезать пополам (вдоль или поперек, зависит от необходимого формата)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Нанести рисунок на срез.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Вырезать ножом по контуру, чтобы он возвышался на 1 – 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Вставить одноразовую вилку вместо рукоятки.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9083">
                <a:tc gridSpan="2"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 ВЫРАЗИТЕЛЬНОСТИ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Пятно, фактура, цвет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C:\Documents and Settings\саша\Рабочий стол\сканированное для конкурса\7e1dbcd2ca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08563" y="69937313"/>
            <a:ext cx="942975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3" descr="C:\Documents and Settings\саша\Рабочий стол\сканированное для конкурса\7e1dbcd2ca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60963" y="70089713"/>
            <a:ext cx="942975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7" descr="C:\Documents and Settings\саша\Рабочий стол\сканированное для конкурса\7e1dbcd2ca5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92869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6600CC"/>
                </a:solidFill>
                <a:latin typeface="Comic Sans MS" pitchFamily="66" charset="0"/>
              </a:rPr>
              <a:t>Рисование поролоном</a:t>
            </a:r>
            <a:endParaRPr lang="ru-RU" dirty="0">
              <a:solidFill>
                <a:srgbClr val="6600CC"/>
              </a:solidFill>
              <a:latin typeface="Comic Sans MS" pitchFamily="66" charset="0"/>
            </a:endParaRPr>
          </a:p>
        </p:txBody>
      </p:sp>
      <p:pic>
        <p:nvPicPr>
          <p:cNvPr id="21509" name="Picture 2" descr="C:\Documents and Settings\саша\Рабочий стол\сканированное для конкурса\2011_12_12\IMG_000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313" y="1428750"/>
            <a:ext cx="4143375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3" descr="C:\Documents and Settings\саша\Рабочий стол\сканированное для конкурса\2011_12_12\IMG_000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1428750"/>
            <a:ext cx="4357688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454</Words>
  <Application>Microsoft Office PowerPoint</Application>
  <PresentationFormat>Экран (4:3)</PresentationFormat>
  <Paragraphs>107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Рисование мыльными пузырями</vt:lpstr>
      <vt:lpstr>Слайд 4</vt:lpstr>
      <vt:lpstr>Рисование лёгкими (выдувание)</vt:lpstr>
      <vt:lpstr>Слайд 6</vt:lpstr>
      <vt:lpstr>Рисование печаткой</vt:lpstr>
      <vt:lpstr>Слайд 8</vt:lpstr>
      <vt:lpstr>Рисование поролоном</vt:lpstr>
      <vt:lpstr>Слайд 10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User</cp:lastModifiedBy>
  <cp:revision>39</cp:revision>
  <dcterms:created xsi:type="dcterms:W3CDTF">2011-12-11T16:14:32Z</dcterms:created>
  <dcterms:modified xsi:type="dcterms:W3CDTF">2023-03-11T19:58:14Z</dcterms:modified>
</cp:coreProperties>
</file>